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3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53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UVA%20Resarch%20Comput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you to pick a username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E65E-A267-724D-AD8F-DA0E6CA9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D6F5-BFA0-4CE8-D2E4-93268F6D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many ways to do this, but the easiest is to use </a:t>
            </a:r>
            <a:r>
              <a:rPr lang="en-US" b="1" dirty="0"/>
              <a:t>SSH-Keys</a:t>
            </a:r>
          </a:p>
          <a:p>
            <a:pPr>
              <a:lnSpc>
                <a:spcPct val="110000"/>
              </a:lnSpc>
            </a:pPr>
            <a:r>
              <a:rPr lang="en-US" dirty="0"/>
              <a:t>Open a terminal and create a key using this command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Feel free to skip creating a password, otherwise you will need to use it for every commit</a:t>
            </a:r>
          </a:p>
          <a:p>
            <a:pPr>
              <a:lnSpc>
                <a:spcPct val="110000"/>
              </a:lnSpc>
            </a:pPr>
            <a:r>
              <a:rPr lang="en-US" dirty="0"/>
              <a:t>Then copy the key to the clipboard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3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26-020C-58C5-A115-04A25FF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1AFB-C997-414A-FE93-DDAA3C64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5" y="1477122"/>
            <a:ext cx="6097990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91A0-45EA-46E6-75C9-4A725A9E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8F0-F352-2DC5-9A92-8FC7D9AC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D1C2-393E-1682-84C2-61157D2F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4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BF7E-BBAC-D9E0-9DDE-FEAA09BA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62-D17C-D9CE-6664-25083B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9027-ED34-D3C1-D340-49AB820B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3" y="1690688"/>
            <a:ext cx="6432313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94822"/>
            <a:ext cx="6090557" cy="49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0" y="1690688"/>
            <a:ext cx="6417978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1" y="1690688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31C-198E-D011-4498-0179474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 – UVA’s High Performance Computing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9AF6F-7055-A409-9683-04909B47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UVA Resarch Computing</a:t>
            </a:r>
            <a:r>
              <a:rPr lang="en-US" dirty="0"/>
              <a:t> provides access to various HPC environments, of which Rivanna is one</a:t>
            </a:r>
          </a:p>
          <a:p>
            <a:pPr>
              <a:lnSpc>
                <a:spcPct val="120000"/>
              </a:lnSpc>
            </a:pPr>
            <a:r>
              <a:rPr lang="en-US" dirty="0"/>
              <a:t>Basically, this gives the researcher the ability to run jobs that would be beyond their 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terms of memory, processors, computing time</a:t>
            </a:r>
          </a:p>
          <a:p>
            <a:pPr>
              <a:lnSpc>
                <a:spcPct val="120000"/>
              </a:lnSpc>
            </a:pPr>
            <a:r>
              <a:rPr lang="en-US" dirty="0"/>
              <a:t>To do this, a researcher logs into Rivanna and submits jobs to the cluster</a:t>
            </a:r>
          </a:p>
          <a:p>
            <a:pPr>
              <a:lnSpc>
                <a:spcPct val="120000"/>
              </a:lnSpc>
            </a:pPr>
            <a:r>
              <a:rPr lang="en-US" dirty="0"/>
              <a:t>The next parts will go over how this works …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064A024F-33D3-B61D-3500-367571DB0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0953"/>
            <a:ext cx="5181600" cy="3900682"/>
          </a:xfrm>
        </p:spPr>
      </p:pic>
    </p:spTree>
    <p:extLst>
      <p:ext uri="{BB962C8B-B14F-4D97-AF65-F5344CB8AC3E}">
        <p14:creationId xmlns:p14="http://schemas.microsoft.com/office/powerpoint/2010/main" val="168668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F70-0098-E1D1-1A61-5CCE68C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– under the hood of what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D86-07D6-6254-C06C-CFD83A7D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as one of the first multi-user operating systems, it is underneath most operating systems in-use today</a:t>
            </a:r>
          </a:p>
          <a:p>
            <a:pPr>
              <a:lnSpc>
                <a:spcPct val="100000"/>
              </a:lnSpc>
            </a:pPr>
            <a:r>
              <a:rPr lang="en-US" dirty="0"/>
              <a:t>Linux, Android, iOS/OSX are all Unix-based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commonly used interface for cloud computing, so some basic knowledge about how it works is very worthwhile to learn</a:t>
            </a:r>
          </a:p>
          <a:p>
            <a:pPr>
              <a:lnSpc>
                <a:spcPct val="100000"/>
              </a:lnSpc>
            </a:pPr>
            <a:r>
              <a:rPr lang="en-US" dirty="0"/>
              <a:t>The Rivanna login nodes use Rocky Linux but the basic commands covered here will work for any version of Unix</a:t>
            </a:r>
          </a:p>
        </p:txBody>
      </p:sp>
    </p:spTree>
    <p:extLst>
      <p:ext uri="{BB962C8B-B14F-4D97-AF65-F5344CB8AC3E}">
        <p14:creationId xmlns:p14="http://schemas.microsoft.com/office/powerpoint/2010/main" val="109002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C92-1B16-7D5F-A9F6-E31421A1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2B-EEDA-0648-6696-18BD30B1E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Lists your current location or </a:t>
            </a:r>
            <a:r>
              <a:rPr lang="en-US" b="1" dirty="0"/>
              <a:t>p</a:t>
            </a:r>
            <a:r>
              <a:rPr lang="en-US" dirty="0"/>
              <a:t>resent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ts the contents of the directory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List the contents in a </a:t>
            </a:r>
            <a:r>
              <a:rPr lang="en-US" b="1" dirty="0"/>
              <a:t>l</a:t>
            </a:r>
            <a:r>
              <a:rPr lang="en-US" dirty="0"/>
              <a:t>ist format with </a:t>
            </a:r>
            <a:r>
              <a:rPr lang="en-US" b="1" dirty="0"/>
              <a:t>h</a:t>
            </a:r>
            <a:r>
              <a:rPr lang="en-US" dirty="0"/>
              <a:t>uman readable file sizes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&lt;directory&gt;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hange to the given </a:t>
            </a:r>
            <a:r>
              <a:rPr lang="en-US" b="1" dirty="0"/>
              <a:t>d</a:t>
            </a:r>
            <a:r>
              <a:rPr lang="en-US" dirty="0"/>
              <a:t>irectory</a:t>
            </a:r>
            <a:endParaRPr lang="en-US" b="1" dirty="0"/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/>
            <a:r>
              <a:rPr lang="en-US" dirty="0"/>
              <a:t>Exit the current directory; go one level up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 &lt;file&gt;</a:t>
            </a:r>
          </a:p>
          <a:p>
            <a:pPr lvl="1"/>
            <a:r>
              <a:rPr lang="en-US" dirty="0"/>
              <a:t>Read the given file in the terminal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&lt;file&gt;</a:t>
            </a:r>
          </a:p>
          <a:p>
            <a:pPr lvl="2"/>
            <a:r>
              <a:rPr lang="en-US" dirty="0"/>
              <a:t>Have contents of file returned to the command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B60B0-0453-8875-67A1-A5EBB48CA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 to connect to a remote computer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new_directory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 a new </a:t>
            </a:r>
            <a:r>
              <a:rPr lang="en-US" b="1" dirty="0"/>
              <a:t>dir</a:t>
            </a:r>
            <a:r>
              <a:rPr lang="en-US" dirty="0"/>
              <a:t>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&lt;file&gt;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new_file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Make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of the given file to with new given file name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 &lt;folder&gt;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new_folder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/>
            <a:r>
              <a:rPr lang="en-US" dirty="0"/>
              <a:t>Make a copy of the given folder to the new given folder name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&lt;file&gt;</a:t>
            </a:r>
          </a:p>
          <a:p>
            <a:pPr lvl="1"/>
            <a:r>
              <a:rPr lang="en-US" dirty="0"/>
              <a:t>Delete (or </a:t>
            </a:r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ove) the given file </a:t>
            </a:r>
          </a:p>
          <a:p>
            <a:pPr lvl="2"/>
            <a:r>
              <a:rPr lang="en-US" dirty="0"/>
              <a:t>warning: this is permanent!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–r &lt;folder&gt;</a:t>
            </a:r>
          </a:p>
          <a:p>
            <a:pPr lvl="2"/>
            <a:r>
              <a:rPr lang="en-US" dirty="0"/>
              <a:t>Delete the given folder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lvl="1"/>
            <a:r>
              <a:rPr lang="en-US" dirty="0"/>
              <a:t>Exit the session (for instance disconnect ssh)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3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BF34-267E-4D0F-1BD0-80EBC71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1943-4320-CB3E-81E3-C68327E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Rivanna</a:t>
            </a:r>
          </a:p>
          <a:p>
            <a:r>
              <a:rPr lang="en-US" dirty="0"/>
              <a:t>git clone the repository into Rivanna</a:t>
            </a:r>
          </a:p>
          <a:p>
            <a:r>
              <a:rPr lang="en-US" dirty="0"/>
              <a:t>Move into the cloned repo</a:t>
            </a:r>
          </a:p>
          <a:p>
            <a:r>
              <a:rPr lang="en-US" dirty="0"/>
              <a:t>Make a change to the code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Commit and push change</a:t>
            </a:r>
          </a:p>
          <a:p>
            <a:r>
              <a:rPr lang="en-US" dirty="0"/>
              <a:t>git pull the change</a:t>
            </a:r>
          </a:p>
        </p:txBody>
      </p:sp>
    </p:spTree>
    <p:extLst>
      <p:ext uri="{BB962C8B-B14F-4D97-AF65-F5344CB8AC3E}">
        <p14:creationId xmlns:p14="http://schemas.microsoft.com/office/powerpoint/2010/main" val="169242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C93-279A-708E-D142-3BB58009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163A-6305-424F-F027-BE54CDB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job with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Job had error, read file to see why</a:t>
            </a:r>
          </a:p>
          <a:p>
            <a:r>
              <a:rPr lang="en-US" dirty="0"/>
              <a:t>Load R and install missing package</a:t>
            </a:r>
          </a:p>
          <a:p>
            <a:r>
              <a:rPr lang="en-US" dirty="0"/>
              <a:t>Submit job again</a:t>
            </a:r>
          </a:p>
          <a:p>
            <a:r>
              <a:rPr lang="en-US" dirty="0"/>
              <a:t>Monitor job in the queue</a:t>
            </a:r>
          </a:p>
          <a:p>
            <a:r>
              <a:rPr lang="en-US" dirty="0"/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76987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1718003" cy="1718003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7" y="4317206"/>
            <a:ext cx="2906764" cy="217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536CB-BADF-724C-3806-BADE4EEDA4FD}"/>
              </a:ext>
            </a:extLst>
          </p:cNvPr>
          <p:cNvSpPr txBox="1"/>
          <p:nvPr/>
        </p:nvSpPr>
        <p:spPr>
          <a:xfrm>
            <a:off x="6379780" y="3429000"/>
            <a:ext cx="32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eunuch, multiple </a:t>
            </a:r>
            <a:r>
              <a:rPr lang="en-US" dirty="0" err="1"/>
              <a:t>unix</a:t>
            </a:r>
            <a:r>
              <a:rPr lang="en-US" dirty="0"/>
              <a:t> …?</a:t>
            </a:r>
          </a:p>
        </p:txBody>
      </p:sp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Allows for easy collaboration between a team of researchers</a:t>
            </a:r>
          </a:p>
          <a:p>
            <a:pPr>
              <a:lnSpc>
                <a:spcPct val="110000"/>
              </a:lnSpc>
            </a:pPr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for just an individual to share between different computers …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 branch of the code is unaffected, just in case those crazy new ideas end up breaking things</a:t>
            </a:r>
          </a:p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online storage space that serves as the hub for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Free to join, free to store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you are publicly sharing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Private code has restrictions and might require payment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panel gives you controls for all commonly used git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overview of files and untracked 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Fork the repository into your personal repositories</a:t>
            </a:r>
          </a:p>
          <a:p>
            <a:pPr>
              <a:lnSpc>
                <a:spcPct val="100000"/>
              </a:lnSpc>
            </a:pPr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1473</TotalTime>
  <Words>1225</Words>
  <Application>Microsoft Macintosh PowerPoint</Application>
  <PresentationFormat>Widescreen</PresentationFormat>
  <Paragraphs>161</Paragraphs>
  <Slides>26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Creating an SSH key</vt:lpstr>
      <vt:lpstr>Adding the SSH key to Github</vt:lpstr>
      <vt:lpstr>Adding the SSH key to Github</vt:lpstr>
      <vt:lpstr>Adding the SSH key to Github</vt:lpstr>
      <vt:lpstr>Create a new project in Rstudio</vt:lpstr>
      <vt:lpstr>Clone the repo</vt:lpstr>
      <vt:lpstr>Create a new project in Rstudio</vt:lpstr>
      <vt:lpstr>Create a new project in Rstudio</vt:lpstr>
      <vt:lpstr>Rivanna – UVA’s High Performance Computing Environment</vt:lpstr>
      <vt:lpstr>Unix – under the hood of what you are using</vt:lpstr>
      <vt:lpstr>Simple Unix commands</vt:lpstr>
      <vt:lpstr>Tutorial Part 2</vt:lpstr>
      <vt:lpstr>Tutorial Part 3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8</cp:revision>
  <dcterms:created xsi:type="dcterms:W3CDTF">2025-12-08T15:38:47Z</dcterms:created>
  <dcterms:modified xsi:type="dcterms:W3CDTF">2025-12-09T16:12:33Z</dcterms:modified>
</cp:coreProperties>
</file>